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58"/>
    <p:restoredTop sz="85192"/>
  </p:normalViewPr>
  <p:slideViewPr>
    <p:cSldViewPr snapToGrid="0" snapToObjects="1">
      <p:cViewPr varScale="1">
        <p:scale>
          <a:sx n="77" d="100"/>
          <a:sy n="77" d="100"/>
        </p:scale>
        <p:origin x="216" y="1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2/17/25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46442D-C99B-1001-6302-C6C2015E6E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258FFD-7ACD-50FD-8288-10EAE48104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8522D0-1063-8C68-FFB4-1F808BFC164E}"/>
              </a:ext>
            </a:extLst>
          </p:cNvPr>
          <p:cNvSpPr>
            <a:spLocks noGrp="1"/>
          </p:cNvSpPr>
          <p:nvPr>
            <p:ph type="body" idx="1"/>
          </p:nvPr>
        </p:nvSpPr>
        <p:spPr/>
        <p:txBody>
          <a:bodyPr/>
          <a:lstStyle/>
          <a:p>
            <a:pPr marL="0" indent="0">
              <a:buNone/>
            </a:pPr>
            <a:endParaRPr lang="en-US" dirty="0"/>
          </a:p>
        </p:txBody>
      </p:sp>
      <p:sp>
        <p:nvSpPr>
          <p:cNvPr id="4" name="Slide Number Placeholder 3">
            <a:extLst>
              <a:ext uri="{FF2B5EF4-FFF2-40B4-BE49-F238E27FC236}">
                <a16:creationId xmlns:a16="http://schemas.microsoft.com/office/drawing/2014/main" id="{16DB985A-11F1-271C-3C38-DCCD2C3A3D56}"/>
              </a:ext>
            </a:extLst>
          </p:cNvPr>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714173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788475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520654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kkgob/IBM_ds_final/blob/main/parts_before_dash/webscraping.ipynb"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kkgob/IBM_ds_final/blob/main/parts_before_dash/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kkgob/IBM_ds_final/blob/main/parts_before_dash/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kkgob/IBM_ds_final/blob/main/parts_before_dash/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t>
            </a:r>
            <a:r>
              <a:rPr lang="en-US" dirty="0" err="1">
                <a:solidFill>
                  <a:schemeClr val="bg2"/>
                </a:solidFill>
                <a:latin typeface="Abadi"/>
                <a:ea typeface="SF Pro" pitchFamily="2" charset="0"/>
                <a:cs typeface="SF Pro" pitchFamily="2" charset="0"/>
              </a:rPr>
              <a:t>Sucheng</a:t>
            </a:r>
            <a:r>
              <a:rPr lang="en-US" dirty="0">
                <a:solidFill>
                  <a:schemeClr val="bg2"/>
                </a:solidFill>
                <a:latin typeface="Abadi"/>
                <a:ea typeface="SF Pro" pitchFamily="2" charset="0"/>
                <a:cs typeface="SF Pro" pitchFamily="2" charset="0"/>
              </a:rPr>
              <a:t> Li&gt;</a:t>
            </a:r>
          </a:p>
          <a:p>
            <a:r>
              <a:rPr lang="en-US" dirty="0">
                <a:solidFill>
                  <a:schemeClr val="bg2"/>
                </a:solidFill>
                <a:latin typeface="Abadi" panose="020B0604020104020204" pitchFamily="34" charset="0"/>
                <a:ea typeface="SF Pro" pitchFamily="2" charset="0"/>
                <a:cs typeface="SF Pro" pitchFamily="2" charset="0"/>
              </a:rPr>
              <a:t>&lt;Feb 17&gt;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506571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Web scraping Wikipedia </a:t>
            </a:r>
            <a:r>
              <a:rPr lang="en-US" sz="2200" dirty="0">
                <a:solidFill>
                  <a:schemeClr val="accent3">
                    <a:lumMod val="25000"/>
                  </a:schemeClr>
                </a:solidFill>
                <a:latin typeface="Abadi"/>
                <a:sym typeface="Wingdings" pitchFamily="2" charset="2"/>
              </a:rPr>
              <a:t> find HTML table header  create table and save as .csv</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p>
          <a:p>
            <a:pPr>
              <a:lnSpc>
                <a:spcPct val="100000"/>
              </a:lnSpc>
              <a:spcBef>
                <a:spcPts val="1400"/>
              </a:spcBef>
            </a:pPr>
            <a:r>
              <a:rPr lang="en-US" sz="2200" dirty="0">
                <a:solidFill>
                  <a:schemeClr val="accent3">
                    <a:lumMod val="25000"/>
                  </a:schemeClr>
                </a:solidFill>
                <a:latin typeface="Abadi" panose="020B0604020104020204" pitchFamily="34" charset="0"/>
                <a:hlinkClick r:id="rId4"/>
              </a:rPr>
              <a:t>https://github.com/kkgob/IBM_ds_final/blob/main/parts_before_dash/webscraping.ipynb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Rectangle 4">
            <a:extLst>
              <a:ext uri="{FF2B5EF4-FFF2-40B4-BE49-F238E27FC236}">
                <a16:creationId xmlns:a16="http://schemas.microsoft.com/office/drawing/2014/main" id="{1BAE240B-10A1-64C0-16A9-CFD246E3E7CB}"/>
              </a:ext>
            </a:extLst>
          </p:cNvPr>
          <p:cNvSpPr/>
          <p:nvPr/>
        </p:nvSpPr>
        <p:spPr>
          <a:xfrm>
            <a:off x="7182197" y="154616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data from Wikipedia(HTML)</a:t>
            </a:r>
          </a:p>
        </p:txBody>
      </p:sp>
      <p:sp>
        <p:nvSpPr>
          <p:cNvPr id="7" name="Rectangle 6">
            <a:extLst>
              <a:ext uri="{FF2B5EF4-FFF2-40B4-BE49-F238E27FC236}">
                <a16:creationId xmlns:a16="http://schemas.microsoft.com/office/drawing/2014/main" id="{B6BDD7F8-6C85-060F-FFBB-44581F1C278D}"/>
              </a:ext>
            </a:extLst>
          </p:cNvPr>
          <p:cNvSpPr/>
          <p:nvPr/>
        </p:nvSpPr>
        <p:spPr>
          <a:xfrm>
            <a:off x="7182197" y="258043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Find tables, handle tags</a:t>
            </a:r>
          </a:p>
        </p:txBody>
      </p:sp>
      <p:sp>
        <p:nvSpPr>
          <p:cNvPr id="8" name="Rectangle 7">
            <a:extLst>
              <a:ext uri="{FF2B5EF4-FFF2-40B4-BE49-F238E27FC236}">
                <a16:creationId xmlns:a16="http://schemas.microsoft.com/office/drawing/2014/main" id="{F8FEEA18-9579-7252-FF1E-BDBF29975EFF}"/>
              </a:ext>
            </a:extLst>
          </p:cNvPr>
          <p:cNvSpPr/>
          <p:nvPr/>
        </p:nvSpPr>
        <p:spPr>
          <a:xfrm>
            <a:off x="7182197" y="3587954"/>
            <a:ext cx="2743200"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Create table, Save as csv</a:t>
            </a:r>
          </a:p>
        </p:txBody>
      </p:sp>
      <p:cxnSp>
        <p:nvCxnSpPr>
          <p:cNvPr id="9" name="Straight Arrow Connector 8">
            <a:extLst>
              <a:ext uri="{FF2B5EF4-FFF2-40B4-BE49-F238E27FC236}">
                <a16:creationId xmlns:a16="http://schemas.microsoft.com/office/drawing/2014/main" id="{D37B708A-ACF3-EABD-9CA4-5E6E2AB92DB7}"/>
              </a:ext>
            </a:extLst>
          </p:cNvPr>
          <p:cNvCxnSpPr>
            <a:stCxn id="5" idx="2"/>
            <a:endCxn id="7" idx="0"/>
          </p:cNvCxnSpPr>
          <p:nvPr/>
        </p:nvCxnSpPr>
        <p:spPr>
          <a:xfrm>
            <a:off x="8553797" y="2095216"/>
            <a:ext cx="0" cy="485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E452B6ED-58E9-1A7B-E7DF-A1003F21318C}"/>
              </a:ext>
            </a:extLst>
          </p:cNvPr>
          <p:cNvCxnSpPr>
            <a:stCxn id="7" idx="2"/>
            <a:endCxn id="8" idx="0"/>
          </p:cNvCxnSpPr>
          <p:nvPr/>
        </p:nvCxnSpPr>
        <p:spPr>
          <a:xfrm>
            <a:off x="8553797" y="3129486"/>
            <a:ext cx="0" cy="4584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r>
              <a:rPr lang="en-US" sz="2200" dirty="0">
                <a:solidFill>
                  <a:schemeClr val="accent3">
                    <a:lumMod val="25000"/>
                  </a:schemeClr>
                </a:solidFill>
                <a:latin typeface="Abadi" panose="020B0604020104020204" pitchFamily="34" charset="0"/>
                <a:hlinkClick r:id="rId3"/>
              </a:rPr>
              <a:t>https://github.com/kkgob/IBM_ds_final/blob/main/parts_before_dash/eda-sql-coursera_sqllite.ipynb</a:t>
            </a:r>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https://github.com/kkgob/IBM_ds_final/blob/main/parts_before_dash/edadataviz.ipynb</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64457" y="1557880"/>
            <a:ext cx="10326708" cy="476147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 and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 </a:t>
            </a:r>
          </a:p>
          <a:p>
            <a:pPr lvl="1">
              <a:lnSpc>
                <a:spcPct val="100000"/>
              </a:lnSpc>
              <a:spcBef>
                <a:spcPts val="1400"/>
              </a:spcBef>
            </a:pPr>
            <a:r>
              <a:rPr lang="en-US" sz="1800" dirty="0">
                <a:solidFill>
                  <a:schemeClr val="accent3">
                    <a:lumMod val="25000"/>
                  </a:schemeClr>
                </a:solidFill>
                <a:latin typeface="Abadi" panose="020B0604020104020204" pitchFamily="34" charset="0"/>
              </a:rPr>
              <a:t>Data Analysis with SQL, Visualizations, and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for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results from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results form Machine Learning</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63040"/>
            <a:ext cx="10399485" cy="43226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Falcon 9 rocket is a launched by Space X on several launch sites. The major cost saving is from reusing of the first stage. Thus, if the first stage will land would have significant influences on the overall launching cost. By exploring data from different sources with various tools, this project aims to explain the correlation between all the recorded factors and the likelihood of launch success. A machine pipeline is built in the end.</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are the factors (features) that impact landing?</a:t>
            </a:r>
          </a:p>
          <a:p>
            <a:pPr lvl="1">
              <a:spcBef>
                <a:spcPts val="1400"/>
              </a:spcBef>
            </a:pPr>
            <a:r>
              <a:rPr lang="en-US" sz="1800" dirty="0">
                <a:solidFill>
                  <a:schemeClr val="accent3">
                    <a:lumMod val="25000"/>
                  </a:schemeClr>
                </a:solidFill>
                <a:latin typeface="Abadi" panose="020B0604020104020204" pitchFamily="34" charset="0"/>
              </a:rPr>
              <a:t>What is the correlation between the features and success rate of landing?</a:t>
            </a:r>
          </a:p>
          <a:p>
            <a:pPr lvl="1">
              <a:spcBef>
                <a:spcPts val="1400"/>
              </a:spcBef>
            </a:pPr>
            <a:endParaRPr lang="en-US" sz="1800" dirty="0">
              <a:solidFill>
                <a:schemeClr val="accent3">
                  <a:lumMod val="25000"/>
                </a:schemeClr>
              </a:solidFill>
              <a:latin typeface="Abadi" panose="020B0604020104020204" pitchFamily="34" charset="0"/>
            </a:endParaRP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515600"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API </a:t>
            </a:r>
          </a:p>
          <a:p>
            <a:pPr lvl="2">
              <a:lnSpc>
                <a:spcPct val="120000"/>
              </a:lnSpc>
              <a:spcBef>
                <a:spcPts val="1400"/>
              </a:spcBef>
            </a:pPr>
            <a:r>
              <a:rPr lang="en-US" sz="7200" dirty="0">
                <a:solidFill>
                  <a:schemeClr val="bg2">
                    <a:lumMod val="50000"/>
                  </a:schemeClr>
                </a:solidFill>
                <a:latin typeface="Abadi"/>
              </a:rPr>
              <a:t>https://</a:t>
            </a:r>
            <a:r>
              <a:rPr lang="en-US" sz="7200" dirty="0" err="1">
                <a:solidFill>
                  <a:schemeClr val="bg2">
                    <a:lumMod val="50000"/>
                  </a:schemeClr>
                </a:solidFill>
                <a:latin typeface="Abadi"/>
              </a:rPr>
              <a:t>api.spacexdata.com</a:t>
            </a:r>
            <a:r>
              <a:rPr lang="en-US" sz="7200" dirty="0">
                <a:solidFill>
                  <a:schemeClr val="bg2">
                    <a:lumMod val="50000"/>
                  </a:schemeClr>
                </a:solidFill>
                <a:latin typeface="Abadi"/>
              </a:rPr>
              <a:t>/v4</a:t>
            </a:r>
          </a:p>
          <a:p>
            <a:pPr lvl="1">
              <a:lnSpc>
                <a:spcPct val="120000"/>
              </a:lnSpc>
              <a:spcBef>
                <a:spcPts val="1400"/>
              </a:spcBef>
            </a:pPr>
            <a:r>
              <a:rPr lang="en-US" sz="7600" dirty="0">
                <a:solidFill>
                  <a:schemeClr val="bg2">
                    <a:lumMod val="50000"/>
                  </a:schemeClr>
                </a:solidFill>
                <a:latin typeface="Abadi"/>
              </a:rPr>
              <a:t>Web Scraping</a:t>
            </a:r>
          </a:p>
          <a:p>
            <a:pPr lvl="2">
              <a:lnSpc>
                <a:spcPct val="120000"/>
              </a:lnSpc>
              <a:spcBef>
                <a:spcPts val="1400"/>
              </a:spcBef>
            </a:pPr>
            <a:r>
              <a:rPr lang="en-US" sz="7200" dirty="0">
                <a:solidFill>
                  <a:schemeClr val="bg2">
                    <a:lumMod val="50000"/>
                  </a:schemeClr>
                </a:solidFill>
                <a:latin typeface="Abadi"/>
              </a:rPr>
              <a:t>https://</a:t>
            </a:r>
            <a:r>
              <a:rPr lang="en-US" sz="7200" dirty="0" err="1">
                <a:solidFill>
                  <a:schemeClr val="bg2">
                    <a:lumMod val="50000"/>
                  </a:schemeClr>
                </a:solidFill>
                <a:latin typeface="Abadi"/>
              </a:rPr>
              <a:t>en.wikipedia.org</a:t>
            </a:r>
            <a:r>
              <a:rPr lang="en-US" sz="7200" dirty="0">
                <a:solidFill>
                  <a:schemeClr val="bg2">
                    <a:lumMod val="50000"/>
                  </a:schemeClr>
                </a:solidFill>
                <a:latin typeface="Abadi"/>
              </a:rPr>
              <a:t>/w/</a:t>
            </a:r>
            <a:r>
              <a:rPr lang="en-US" sz="7200" dirty="0" err="1">
                <a:solidFill>
                  <a:schemeClr val="bg2">
                    <a:lumMod val="50000"/>
                  </a:schemeClr>
                </a:solidFill>
                <a:latin typeface="Abadi"/>
              </a:rPr>
              <a:t>index.php?title</a:t>
            </a:r>
            <a:r>
              <a:rPr lang="en-US" sz="7200" dirty="0">
                <a:solidFill>
                  <a:schemeClr val="bg2">
                    <a:lumMod val="50000"/>
                  </a:schemeClr>
                </a:solidFill>
                <a:latin typeface="Abadi"/>
              </a:rPr>
              <a:t>=List_of_Falcon_9_and_Falcon_Heavy_launches&amp;oldid=1027686922</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A True/False labels were added to the data set to indicate the success result of landing.</a:t>
            </a:r>
          </a:p>
          <a:p>
            <a:pPr lvl="1">
              <a:lnSpc>
                <a:spcPct val="120000"/>
              </a:lnSpc>
              <a:spcBef>
                <a:spcPts val="1400"/>
              </a:spcBef>
            </a:pPr>
            <a:r>
              <a:rPr lang="en-US" sz="7600" dirty="0">
                <a:solidFill>
                  <a:schemeClr val="bg2">
                    <a:lumMod val="50000"/>
                  </a:schemeClr>
                </a:solidFill>
                <a:latin typeface="Abadi"/>
              </a:rPr>
              <a:t>Data was filtered and cleaned</a:t>
            </a:r>
          </a:p>
          <a:p>
            <a:pPr lvl="1">
              <a:lnSpc>
                <a:spcPct val="120000"/>
              </a:lnSpc>
              <a:spcBef>
                <a:spcPts val="1400"/>
              </a:spcBef>
            </a:pPr>
            <a:r>
              <a:rPr lang="en-US" sz="7600" dirty="0">
                <a:solidFill>
                  <a:schemeClr val="bg2">
                    <a:lumMod val="50000"/>
                  </a:schemeClr>
                </a:solidFill>
                <a:latin typeface="Abadi"/>
              </a:rPr>
              <a:t>Missing values were handled with mean </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AA638-9F94-1A55-4064-69E3DFEA7F08}"/>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211001-BED5-EF8B-D08A-E28E36E060D3}"/>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65253BD0-4D33-DF3F-0AE3-73000335BAD3}"/>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was normalized and then divided into training set and testing set. </a:t>
            </a:r>
          </a:p>
          <a:p>
            <a:pPr lvl="1">
              <a:lnSpc>
                <a:spcPct val="120000"/>
              </a:lnSpc>
              <a:spcBef>
                <a:spcPts val="1400"/>
              </a:spcBef>
            </a:pPr>
            <a:r>
              <a:rPr lang="en-US" sz="7600" dirty="0">
                <a:solidFill>
                  <a:schemeClr val="bg2">
                    <a:lumMod val="50000"/>
                  </a:schemeClr>
                </a:solidFill>
                <a:latin typeface="Abadi"/>
              </a:rPr>
              <a:t>Evaluated by different Machine Learning Algorithms, the overall accuracy was recorded.</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51B73BB5-510A-B791-7205-BC201E1062E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874714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lnSpc>
                <a:spcPct val="100000"/>
              </a:lnSpc>
              <a:spcBef>
                <a:spcPts val="1400"/>
              </a:spcBef>
            </a:pPr>
            <a:r>
              <a:rPr lang="en-US" sz="1800" dirty="0">
                <a:solidFill>
                  <a:schemeClr val="accent3">
                    <a:lumMod val="25000"/>
                  </a:schemeClr>
                </a:solidFill>
                <a:latin typeface="Abadi" panose="020B0604020104020204" pitchFamily="34" charset="0"/>
              </a:rPr>
              <a:t>Data sets are collected from API and Web scraping.</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GET data from the Space X API </a:t>
            </a:r>
            <a:r>
              <a:rPr lang="en-US" sz="2200" dirty="0">
                <a:solidFill>
                  <a:schemeClr val="accent3">
                    <a:lumMod val="25000"/>
                  </a:schemeClr>
                </a:solidFill>
                <a:latin typeface="Abadi" panose="020B0604020104020204" pitchFamily="34" charset="0"/>
                <a:sym typeface="Wingdings" pitchFamily="2" charset="2"/>
              </a:rPr>
              <a:t> </a:t>
            </a:r>
            <a:r>
              <a:rPr lang="en-US" sz="2200" dirty="0">
                <a:solidFill>
                  <a:schemeClr val="accent3">
                    <a:lumMod val="25000"/>
                  </a:schemeClr>
                </a:solidFill>
                <a:latin typeface="Abadi"/>
              </a:rPr>
              <a:t>Filter data </a:t>
            </a:r>
            <a:r>
              <a:rPr lang="en-US" sz="2200" dirty="0">
                <a:solidFill>
                  <a:schemeClr val="accent3">
                    <a:lumMod val="25000"/>
                  </a:schemeClr>
                </a:solidFill>
                <a:latin typeface="Abadi"/>
                <a:sym typeface="Wingdings" pitchFamily="2" charset="2"/>
              </a:rPr>
              <a:t> clean data and handle missing values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3"/>
              </a:rPr>
              <a:t>https://github.com/kkgob/IBM_ds_final/blob/main/parts_before_dash/spacex-data-collection-api.ipynb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07F49538-FD4C-04D3-FEBB-DBA5FB8E7FB1}"/>
              </a:ext>
            </a:extLst>
          </p:cNvPr>
          <p:cNvSpPr/>
          <p:nvPr/>
        </p:nvSpPr>
        <p:spPr>
          <a:xfrm>
            <a:off x="7182197" y="154616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data from Space X API</a:t>
            </a:r>
          </a:p>
        </p:txBody>
      </p:sp>
      <p:sp>
        <p:nvSpPr>
          <p:cNvPr id="7" name="Rectangle 6">
            <a:extLst>
              <a:ext uri="{FF2B5EF4-FFF2-40B4-BE49-F238E27FC236}">
                <a16:creationId xmlns:a16="http://schemas.microsoft.com/office/drawing/2014/main" id="{E31C98B7-B77B-7136-FD13-D09E5E1A8757}"/>
              </a:ext>
            </a:extLst>
          </p:cNvPr>
          <p:cNvSpPr/>
          <p:nvPr/>
        </p:nvSpPr>
        <p:spPr>
          <a:xfrm>
            <a:off x="7182197" y="2580437"/>
            <a:ext cx="2743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Filter data (keep ”Falcon 9”)</a:t>
            </a:r>
          </a:p>
        </p:txBody>
      </p:sp>
      <p:sp>
        <p:nvSpPr>
          <p:cNvPr id="8" name="Rectangle 7">
            <a:extLst>
              <a:ext uri="{FF2B5EF4-FFF2-40B4-BE49-F238E27FC236}">
                <a16:creationId xmlns:a16="http://schemas.microsoft.com/office/drawing/2014/main" id="{215D687C-E381-1D53-BD00-4B41D275DD13}"/>
              </a:ext>
            </a:extLst>
          </p:cNvPr>
          <p:cNvSpPr/>
          <p:nvPr/>
        </p:nvSpPr>
        <p:spPr>
          <a:xfrm>
            <a:off x="7182197" y="3587954"/>
            <a:ext cx="2743200" cy="5486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Clean data/ handle missing values </a:t>
            </a:r>
          </a:p>
        </p:txBody>
      </p:sp>
      <p:cxnSp>
        <p:nvCxnSpPr>
          <p:cNvPr id="10" name="Straight Arrow Connector 9">
            <a:extLst>
              <a:ext uri="{FF2B5EF4-FFF2-40B4-BE49-F238E27FC236}">
                <a16:creationId xmlns:a16="http://schemas.microsoft.com/office/drawing/2014/main" id="{82A7206B-4927-D175-3523-34A7A8E71D3C}"/>
              </a:ext>
            </a:extLst>
          </p:cNvPr>
          <p:cNvCxnSpPr>
            <a:stCxn id="2" idx="2"/>
            <a:endCxn id="7" idx="0"/>
          </p:cNvCxnSpPr>
          <p:nvPr/>
        </p:nvCxnSpPr>
        <p:spPr>
          <a:xfrm>
            <a:off x="8553797" y="2095216"/>
            <a:ext cx="0" cy="4852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CB27DC88-1A89-C344-74D7-1276924DFF82}"/>
              </a:ext>
            </a:extLst>
          </p:cNvPr>
          <p:cNvCxnSpPr>
            <a:stCxn id="7" idx="2"/>
            <a:endCxn id="8" idx="0"/>
          </p:cNvCxnSpPr>
          <p:nvPr/>
        </p:nvCxnSpPr>
        <p:spPr>
          <a:xfrm>
            <a:off x="8553797" y="3129486"/>
            <a:ext cx="0" cy="4584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182</TotalTime>
  <Words>1693</Words>
  <Application>Microsoft Macintosh PowerPoint</Application>
  <PresentationFormat>Widescreen</PresentationFormat>
  <Paragraphs>256</Paragraphs>
  <Slides>48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苏城 李</cp:lastModifiedBy>
  <cp:revision>219</cp:revision>
  <dcterms:created xsi:type="dcterms:W3CDTF">2021-04-29T18:58:34Z</dcterms:created>
  <dcterms:modified xsi:type="dcterms:W3CDTF">2025-02-17T01:04:31Z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